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3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Three.js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陳世燁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ree.js logo 的圖片結果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91" y="5968821"/>
            <a:ext cx="849485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4DB14F-3418-4597-8E49-D5F9BD54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4081"/>
            <a:ext cx="8779766" cy="27127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E5CF1FC-AD56-4418-9DAE-2409F865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68" y="3753814"/>
            <a:ext cx="7994687" cy="30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在巢狀結構下，物件可以有子元件。每一個元件都可以做形變</a:t>
            </a:r>
            <a:r>
              <a:rPr lang="en-US" altLang="zh-TW" dirty="0"/>
              <a:t>(</a:t>
            </a:r>
            <a:r>
              <a:rPr lang="en-US" altLang="zh-TW" dirty="0" err="1"/>
              <a:t>positon</a:t>
            </a:r>
            <a:r>
              <a:rPr lang="zh-TW" altLang="en-US" dirty="0"/>
              <a:t>、</a:t>
            </a:r>
            <a:r>
              <a:rPr lang="en-US" altLang="zh-TW" dirty="0"/>
              <a:t>rotate</a:t>
            </a:r>
            <a:r>
              <a:rPr lang="zh-TW" altLang="en-US" dirty="0"/>
              <a:t>、</a:t>
            </a:r>
            <a:r>
              <a:rPr lang="en-US" altLang="zh-TW" dirty="0"/>
              <a:t>scale)</a:t>
            </a:r>
          </a:p>
          <a:p>
            <a:r>
              <a:rPr lang="zh-TW" altLang="en-US" dirty="0"/>
              <a:t>形變是否有順序之分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而子元件身上有兩個位置座標</a:t>
            </a:r>
            <a:endParaRPr lang="en-US" altLang="zh-TW" dirty="0"/>
          </a:p>
          <a:p>
            <a:pPr lvl="1"/>
            <a:r>
              <a:rPr lang="en-US" altLang="zh-TW" dirty="0"/>
              <a:t>Mesh</a:t>
            </a:r>
            <a:r>
              <a:rPr lang="zh-TW" altLang="en-US" dirty="0"/>
              <a:t>物件的位置屬性</a:t>
            </a:r>
            <a:r>
              <a:rPr lang="en-US" altLang="zh-TW" dirty="0"/>
              <a:t>position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順序沒差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Mesh</a:t>
            </a:r>
            <a:r>
              <a:rPr lang="zh-TW" altLang="en-US" dirty="0">
                <a:highlight>
                  <a:srgbClr val="FFFF00"/>
                </a:highlight>
              </a:rPr>
              <a:t>物件的</a:t>
            </a:r>
            <a:r>
              <a:rPr lang="en-US" altLang="zh-TW" dirty="0">
                <a:highlight>
                  <a:srgbClr val="FFFF00"/>
                </a:highlight>
              </a:rPr>
              <a:t>geometry(</a:t>
            </a:r>
            <a:r>
              <a:rPr lang="zh-TW" altLang="en-US" dirty="0">
                <a:highlight>
                  <a:srgbClr val="FFFF00"/>
                </a:highlight>
              </a:rPr>
              <a:t>幾何模型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>
                <a:highlight>
                  <a:srgbClr val="FFFF00"/>
                </a:highlight>
              </a:rPr>
              <a:t>的位置屬性</a:t>
            </a:r>
            <a:r>
              <a:rPr lang="en-US" altLang="zh-TW" dirty="0">
                <a:highlight>
                  <a:srgbClr val="FFFF00"/>
                </a:highlight>
              </a:rPr>
              <a:t>position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=&gt;</a:t>
            </a:r>
            <a:r>
              <a:rPr lang="zh-TW" altLang="en-US" dirty="0">
                <a:highlight>
                  <a:srgbClr val="FFFF00"/>
                </a:highlight>
              </a:rPr>
              <a:t> 順序有差</a:t>
            </a:r>
            <a:endParaRPr lang="en-US" altLang="zh-TW" dirty="0">
              <a:highlight>
                <a:srgbClr val="FFFF00"/>
              </a:highlight>
            </a:endParaRPr>
          </a:p>
          <a:p>
            <a:r>
              <a:rPr lang="zh-TW" altLang="en-US" dirty="0"/>
              <a:t>處理的方式：矩陣運算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FD2B9E-96E1-4578-8A3C-AE273524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24" y="3050833"/>
            <a:ext cx="6982799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4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333625" cy="636341"/>
          </a:xfrm>
        </p:spPr>
        <p:txBody>
          <a:bodyPr/>
          <a:lstStyle/>
          <a:p>
            <a:r>
              <a:rPr lang="zh-TW" altLang="en-US" dirty="0"/>
              <a:t>矩陣用來位移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29F656-75AB-466B-91FB-BD86CFF9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61246"/>
            <a:ext cx="5497030" cy="42044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D2D7389-9990-41AC-982E-0F6086D9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430" y="1461246"/>
            <a:ext cx="5497030" cy="4204447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D5547FD0-342D-4B62-86F9-C81114381CD1}"/>
              </a:ext>
            </a:extLst>
          </p:cNvPr>
          <p:cNvSpPr txBox="1">
            <a:spLocks/>
          </p:cNvSpPr>
          <p:nvPr/>
        </p:nvSpPr>
        <p:spPr>
          <a:xfrm>
            <a:off x="5649430" y="945071"/>
            <a:ext cx="2333625" cy="63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矩陣用來縮放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8472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333625" cy="636341"/>
          </a:xfrm>
        </p:spPr>
        <p:txBody>
          <a:bodyPr/>
          <a:lstStyle/>
          <a:p>
            <a:r>
              <a:rPr lang="zh-TW" altLang="en-US" dirty="0"/>
              <a:t>矩陣用來旋轉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465DC-EDED-4BAA-BF5C-28696A10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2" y="1291554"/>
            <a:ext cx="8311109" cy="51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010400" cy="6363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實作利用矩陣改變</a:t>
            </a:r>
            <a:r>
              <a:rPr lang="en-US" altLang="zh-TW" dirty="0"/>
              <a:t>mesh</a:t>
            </a:r>
            <a:r>
              <a:rPr lang="zh-TW" altLang="en-US" dirty="0"/>
              <a:t>位置。檔案</a:t>
            </a:r>
            <a:r>
              <a:rPr lang="en-US" altLang="zh-TW" dirty="0"/>
              <a:t>matrix/index.html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B6ABDB-4490-43D9-87E6-045E28DE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386318"/>
            <a:ext cx="11191875" cy="44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010400" cy="6363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實作利用矩陣改變</a:t>
            </a:r>
            <a:r>
              <a:rPr lang="en-US" altLang="zh-TW" dirty="0"/>
              <a:t>mesh</a:t>
            </a:r>
            <a:r>
              <a:rPr lang="zh-TW" altLang="en-US" dirty="0"/>
              <a:t>位置。檔案</a:t>
            </a:r>
            <a:r>
              <a:rPr lang="en-US" altLang="zh-TW" dirty="0"/>
              <a:t>matrix/index.html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EEC4C9-537E-4A91-BC74-C8E26C05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466849"/>
            <a:ext cx="10093965" cy="45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28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10334625" cy="1988891"/>
          </a:xfrm>
        </p:spPr>
        <p:txBody>
          <a:bodyPr>
            <a:normAutofit/>
          </a:bodyPr>
          <a:lstStyle/>
          <a:p>
            <a:r>
              <a:rPr lang="zh-TW" altLang="en-US" dirty="0"/>
              <a:t>如果今天要旋轉的不是</a:t>
            </a:r>
            <a:r>
              <a:rPr lang="en-US" altLang="zh-TW" dirty="0"/>
              <a:t>XYZ</a:t>
            </a:r>
            <a:r>
              <a:rPr lang="zh-TW" altLang="en-US" dirty="0"/>
              <a:t>軸，而式某一個軸心，該如何實作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用歐拉角的概念去想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6C0467-8A96-441F-BAC1-723C47310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08"/>
          <a:stretch/>
        </p:blipFill>
        <p:spPr>
          <a:xfrm>
            <a:off x="189184" y="1818191"/>
            <a:ext cx="5599384" cy="1584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B074A3C-A661-4BED-BC03-AC0255BDB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02"/>
          <a:stretch/>
        </p:blipFill>
        <p:spPr>
          <a:xfrm>
            <a:off x="189184" y="5063918"/>
            <a:ext cx="5599385" cy="179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431174-43F8-4073-B171-06D7FE452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2" b="36365"/>
          <a:stretch/>
        </p:blipFill>
        <p:spPr>
          <a:xfrm>
            <a:off x="189184" y="3499192"/>
            <a:ext cx="5599384" cy="1584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4D5404DA-EAB0-48E8-A130-6B3FA5EB2535}"/>
              </a:ext>
            </a:extLst>
          </p:cNvPr>
          <p:cNvSpPr txBox="1">
            <a:spLocks/>
          </p:cNvSpPr>
          <p:nvPr/>
        </p:nvSpPr>
        <p:spPr>
          <a:xfrm>
            <a:off x="5788568" y="1414296"/>
            <a:ext cx="5740492" cy="2084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如果以飛機概念</a:t>
            </a:r>
            <a:endParaRPr lang="en-US" altLang="zh-TW" dirty="0"/>
          </a:p>
          <a:p>
            <a:r>
              <a:rPr lang="zh-TW" altLang="en-US" dirty="0"/>
              <a:t>假如今天往北飛，突然要改往左上方飛</a:t>
            </a:r>
            <a:endParaRPr lang="en-US" altLang="zh-TW" dirty="0"/>
          </a:p>
          <a:p>
            <a:pPr lvl="1"/>
            <a:r>
              <a:rPr lang="zh-TW" altLang="en-US" dirty="0"/>
              <a:t>首先要往上仰，會產生俯仰角度</a:t>
            </a:r>
            <a:r>
              <a:rPr lang="en-US" altLang="zh-TW" dirty="0"/>
              <a:t>(pitch)</a:t>
            </a:r>
          </a:p>
          <a:p>
            <a:pPr lvl="1"/>
            <a:r>
              <a:rPr lang="zh-TW" altLang="en-US" dirty="0"/>
              <a:t>飛機頭往左，會有一個偏行角度</a:t>
            </a:r>
            <a:r>
              <a:rPr lang="en-US" altLang="zh-TW" dirty="0"/>
              <a:t>(yaw)</a:t>
            </a:r>
          </a:p>
          <a:p>
            <a:pPr lvl="1"/>
            <a:r>
              <a:rPr lang="zh-TW" altLang="en-US" dirty="0"/>
              <a:t>飛機往左飛，飛機自身會往左頃斜</a:t>
            </a:r>
            <a:r>
              <a:rPr lang="en-US" altLang="zh-TW" dirty="0"/>
              <a:t>(roll)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6CBBB67-C0B3-4A60-952E-82CC21A2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39" y="5549786"/>
            <a:ext cx="2755916" cy="1239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566F267-B985-4A3E-98E6-EE0701D3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39" y="4331090"/>
            <a:ext cx="2797461" cy="1218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410BF8A-AB3A-4A5B-A81E-87D54EBC6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39" y="3189827"/>
            <a:ext cx="2963649" cy="11286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42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288780" cy="636341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四元數的概念：在空間中描是一個向量，再以該向量做為軸旋轉一個角度</a:t>
            </a:r>
            <a:endParaRPr lang="en-US" altLang="zh-TW" dirty="0"/>
          </a:p>
          <a:p>
            <a:r>
              <a:rPr lang="zh-TW" altLang="en-US" dirty="0"/>
              <a:t>適合天球實作：資料夾</a:t>
            </a:r>
            <a:r>
              <a:rPr lang="en-US" altLang="zh-TW" dirty="0"/>
              <a:t>Celestial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55675B-EAA8-4933-B73D-F18CF97A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9" y="1663150"/>
            <a:ext cx="5240831" cy="35317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6200223-5729-44CF-9D81-381E5BD3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72" y="1663150"/>
            <a:ext cx="6630099" cy="4734337"/>
          </a:xfrm>
          <a:prstGeom prst="rect">
            <a:avLst/>
          </a:prstGeom>
        </p:spPr>
      </p:pic>
      <p:sp>
        <p:nvSpPr>
          <p:cNvPr id="12" name="文字版面配置區 3">
            <a:extLst>
              <a:ext uri="{FF2B5EF4-FFF2-40B4-BE49-F238E27FC236}">
                <a16:creationId xmlns:a16="http://schemas.microsoft.com/office/drawing/2014/main" id="{2F541DCC-1E47-4B43-A854-7FD3F80CD5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4300" y="639748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9B78C4FA-7788-49B1-AE01-70505B8BC188}"/>
              </a:ext>
            </a:extLst>
          </p:cNvPr>
          <p:cNvSpPr txBox="1">
            <a:spLocks/>
          </p:cNvSpPr>
          <p:nvPr/>
        </p:nvSpPr>
        <p:spPr>
          <a:xfrm>
            <a:off x="1279725" y="5248275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Index.html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314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C64D0E-926D-4D5A-850D-7C7CC81A466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A12F85-845C-4B5E-ACA9-7BF4193B72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01808E-6691-4A07-B0A5-88C4EC83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572"/>
            <a:ext cx="11144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9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2E581C-4A6A-46FE-B7B2-6CB40C4F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572"/>
            <a:ext cx="7477125" cy="25344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6F75341-DDF7-451F-85D1-EE542CF6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3289"/>
            <a:ext cx="9078471" cy="31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OpenGL / OpenGL ES</a:t>
            </a:r>
          </a:p>
          <a:p>
            <a:pPr lvl="1"/>
            <a:r>
              <a:rPr lang="zh-TW" altLang="en-US" dirty="0"/>
              <a:t>業界標準，非函式庫</a:t>
            </a:r>
          </a:p>
          <a:p>
            <a:pPr lvl="1"/>
            <a:r>
              <a:rPr lang="en-US" altLang="zh-TW" dirty="0"/>
              <a:t>WebGL </a:t>
            </a:r>
            <a:r>
              <a:rPr lang="zh-TW" altLang="en-US" dirty="0"/>
              <a:t>基於 </a:t>
            </a:r>
            <a:r>
              <a:rPr lang="en-US" altLang="zh-TW" dirty="0"/>
              <a:t>OpenGL </a:t>
            </a:r>
            <a:r>
              <a:rPr lang="zh-TW" altLang="en-US" dirty="0"/>
              <a:t>標準</a:t>
            </a:r>
          </a:p>
          <a:p>
            <a:pPr lvl="1"/>
            <a:r>
              <a:rPr lang="en-US" altLang="zh-TW" dirty="0"/>
              <a:t>GPU </a:t>
            </a:r>
            <a:r>
              <a:rPr lang="zh-TW" altLang="en-US" dirty="0"/>
              <a:t>廠商（如 </a:t>
            </a:r>
            <a:r>
              <a:rPr lang="en-US" altLang="zh-TW" dirty="0"/>
              <a:t>NVIDIA</a:t>
            </a:r>
            <a:r>
              <a:rPr lang="zh-TW" altLang="en-US" dirty="0"/>
              <a:t>）需支援 </a:t>
            </a:r>
            <a:r>
              <a:rPr lang="en-US" altLang="zh-TW" dirty="0"/>
              <a:t>OpenGL</a:t>
            </a:r>
          </a:p>
          <a:p>
            <a:r>
              <a:rPr lang="en-US" altLang="zh-TW" dirty="0"/>
              <a:t>WebGL</a:t>
            </a:r>
          </a:p>
          <a:p>
            <a:pPr lvl="1"/>
            <a:r>
              <a:rPr lang="en-US" altLang="zh-TW" dirty="0"/>
              <a:t>JavaScript </a:t>
            </a:r>
            <a:r>
              <a:rPr lang="zh-TW" altLang="en-US" dirty="0"/>
              <a:t>的 </a:t>
            </a:r>
            <a:r>
              <a:rPr lang="en-US" altLang="zh-TW" dirty="0"/>
              <a:t>API</a:t>
            </a:r>
          </a:p>
          <a:p>
            <a:pPr lvl="1"/>
            <a:r>
              <a:rPr lang="zh-TW" altLang="en-US" dirty="0"/>
              <a:t>控制每個像素的 </a:t>
            </a:r>
            <a:r>
              <a:rPr lang="en-US" altLang="zh-TW" dirty="0"/>
              <a:t>RGB </a:t>
            </a:r>
            <a:r>
              <a:rPr lang="zh-TW" altLang="en-US" dirty="0"/>
              <a:t>顏色</a:t>
            </a:r>
          </a:p>
          <a:p>
            <a:pPr lvl="1"/>
            <a:r>
              <a:rPr lang="zh-TW" altLang="en-US" dirty="0"/>
              <a:t>與 </a:t>
            </a:r>
            <a:r>
              <a:rPr lang="en-US" altLang="zh-TW" dirty="0"/>
              <a:t>CPU</a:t>
            </a:r>
            <a:r>
              <a:rPr lang="zh-TW" altLang="en-US" dirty="0"/>
              <a:t>、</a:t>
            </a:r>
            <a:r>
              <a:rPr lang="en-US" altLang="zh-TW" dirty="0"/>
              <a:t>GPU </a:t>
            </a:r>
            <a:r>
              <a:rPr lang="zh-TW" altLang="en-US" dirty="0"/>
              <a:t>溝通，繪製到螢幕</a:t>
            </a:r>
            <a:endParaRPr lang="en-US" altLang="zh-TW" dirty="0"/>
          </a:p>
          <a:p>
            <a:r>
              <a:rPr lang="en-US" altLang="zh-TW" dirty="0"/>
              <a:t>Three.js</a:t>
            </a:r>
          </a:p>
          <a:p>
            <a:pPr lvl="1"/>
            <a:r>
              <a:rPr lang="zh-TW" altLang="en-US" dirty="0"/>
              <a:t>上層的 </a:t>
            </a:r>
            <a:r>
              <a:rPr lang="en-US" altLang="zh-TW" dirty="0"/>
              <a:t>API </a:t>
            </a:r>
            <a:r>
              <a:rPr lang="zh-TW" altLang="en-US" dirty="0"/>
              <a:t>函式庫</a:t>
            </a:r>
          </a:p>
          <a:p>
            <a:pPr lvl="1"/>
            <a:r>
              <a:rPr lang="zh-TW" altLang="en-US" dirty="0"/>
              <a:t>負責在 </a:t>
            </a:r>
            <a:r>
              <a:rPr lang="en-US" altLang="zh-TW" dirty="0"/>
              <a:t>Canvas </a:t>
            </a:r>
            <a:r>
              <a:rPr lang="zh-TW" altLang="en-US" dirty="0"/>
              <a:t>中繪圖</a:t>
            </a:r>
          </a:p>
          <a:p>
            <a:pPr lvl="1"/>
            <a:r>
              <a:rPr lang="zh-TW" altLang="en-US" dirty="0"/>
              <a:t>底層使用 </a:t>
            </a:r>
            <a:r>
              <a:rPr lang="en-US" altLang="zh-TW" dirty="0"/>
              <a:t>WebGL API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、</a:t>
            </a:r>
            <a:r>
              <a:rPr lang="en-US" altLang="zh-TW" dirty="0"/>
              <a:t>WebGL </a:t>
            </a:r>
            <a:r>
              <a:rPr lang="zh-TW" altLang="en-US" dirty="0"/>
              <a:t>與 </a:t>
            </a:r>
            <a:r>
              <a:rPr lang="en-US" altLang="zh-TW" dirty="0"/>
              <a:t>OpenGL </a:t>
            </a:r>
            <a:r>
              <a:rPr lang="zh-TW" altLang="en-US" dirty="0"/>
              <a:t>的關係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8FE87F-A151-49FA-BC92-677845C1C8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65242" y="378122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各個名詞之間的關聯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C5488F-EDA7-48C0-AACA-5850C3BA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2" y="1145202"/>
            <a:ext cx="3591426" cy="2610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745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CEB42BE-F910-4AB4-8269-CD3F51AD77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16366" y="3365746"/>
            <a:ext cx="5975634" cy="3492254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A12F85-845C-4B5E-ACA9-7BF4193B72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867860-3FE0-4A2C-862D-2E8AAF5FA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572"/>
            <a:ext cx="8874833" cy="29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8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是 </a:t>
            </a:r>
            <a:r>
              <a:rPr lang="en-US" altLang="zh-TW" dirty="0"/>
              <a:t>Three.js </a:t>
            </a:r>
            <a:r>
              <a:rPr lang="zh-TW" altLang="en-US" dirty="0"/>
              <a:t>提供的一個控制器，用於控制相機（</a:t>
            </a:r>
            <a:r>
              <a:rPr lang="en-US" altLang="zh-TW" dirty="0"/>
              <a:t>Camera</a:t>
            </a:r>
            <a:r>
              <a:rPr lang="zh-TW" altLang="en-US" dirty="0"/>
              <a:t>）的視角。</a:t>
            </a:r>
          </a:p>
          <a:p>
            <a:r>
              <a:rPr lang="zh-TW" altLang="en-US" dirty="0"/>
              <a:t>它讓用戶可以像在軌道上環繞場景一樣，自由調整鏡頭的位置和角度。</a:t>
            </a:r>
          </a:p>
          <a:p>
            <a:pPr lvl="1"/>
            <a:r>
              <a:rPr lang="zh-TW" altLang="en-US" dirty="0"/>
              <a:t>旋轉：用戶可以通過拖動滑鼠來旋轉鏡頭，環繞場景中的某個中心點。</a:t>
            </a:r>
          </a:p>
          <a:p>
            <a:pPr lvl="1"/>
            <a:r>
              <a:rPr lang="zh-TW" altLang="en-US" dirty="0"/>
              <a:t>縮放：用戶可以通過滾動滑鼠滾輪來縮放鏡頭，拉近或拉遠視角。</a:t>
            </a:r>
          </a:p>
          <a:p>
            <a:pPr lvl="1"/>
            <a:r>
              <a:rPr lang="zh-TW" altLang="en-US" dirty="0"/>
              <a:t>平移：用戶可以通過按住滑鼠中鍵或特定按鍵來平移鏡頭。</a:t>
            </a:r>
            <a:endParaRPr lang="en-US" altLang="zh-TW" dirty="0"/>
          </a:p>
          <a:p>
            <a:r>
              <a:rPr lang="zh-TW" altLang="en-US" dirty="0"/>
              <a:t>無論怎麼旋轉，鏡頭都看向目標</a:t>
            </a:r>
            <a:r>
              <a:rPr lang="en-US" altLang="zh-TW" dirty="0"/>
              <a:t>(target)</a:t>
            </a:r>
            <a:r>
              <a:rPr lang="zh-TW" altLang="en-US" dirty="0"/>
              <a:t>本身。</a:t>
            </a:r>
            <a:r>
              <a:rPr lang="en-US" altLang="zh-TW" dirty="0"/>
              <a:t>target</a:t>
            </a:r>
            <a:r>
              <a:rPr lang="zh-TW" altLang="en-US" dirty="0"/>
              <a:t>是一個位置</a:t>
            </a:r>
            <a:r>
              <a:rPr lang="en-US" altLang="zh-TW" dirty="0"/>
              <a:t>,</a:t>
            </a:r>
            <a:r>
              <a:rPr lang="zh-TW" altLang="en-US" dirty="0"/>
              <a:t>描述著鏡頭所看向的中心點。</a:t>
            </a:r>
            <a:endParaRPr lang="en-US" altLang="zh-TW" dirty="0"/>
          </a:p>
          <a:p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的兩個主要注意事項</a:t>
            </a:r>
          </a:p>
          <a:p>
            <a:pPr lvl="1"/>
            <a:r>
              <a:rPr lang="en-US" altLang="zh-TW" dirty="0" err="1">
                <a:highlight>
                  <a:srgbClr val="FFFF00"/>
                </a:highlight>
              </a:rPr>
              <a:t>OrbitControls</a:t>
            </a:r>
            <a:r>
              <a:rPr lang="zh-TW" altLang="en-US" dirty="0">
                <a:highlight>
                  <a:srgbClr val="FFFF00"/>
                </a:highlight>
              </a:rPr>
              <a:t>：會修改鏡頭</a:t>
            </a:r>
            <a:r>
              <a:rPr lang="en-US" altLang="zh-TW" dirty="0">
                <a:highlight>
                  <a:srgbClr val="FFFF00"/>
                </a:highlight>
              </a:rPr>
              <a:t>(Camera)</a:t>
            </a:r>
            <a:r>
              <a:rPr lang="zh-TW" altLang="en-US" dirty="0">
                <a:highlight>
                  <a:srgbClr val="FFFF00"/>
                </a:highlight>
              </a:rPr>
              <a:t>的位置</a:t>
            </a:r>
          </a:p>
          <a:p>
            <a:pPr lvl="2"/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控制鏡頭位置的方法是修改 </a:t>
            </a:r>
            <a:r>
              <a:rPr lang="en-US" altLang="zh-TW" dirty="0" err="1"/>
              <a:t>Camera.position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如果你手動修改 </a:t>
            </a:r>
            <a:r>
              <a:rPr lang="en-US" altLang="zh-TW" dirty="0"/>
              <a:t>Camera </a:t>
            </a:r>
            <a:r>
              <a:rPr lang="zh-TW" altLang="en-US" dirty="0"/>
              <a:t>的位置，可能會與 </a:t>
            </a:r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的操作衝突。</a:t>
            </a:r>
          </a:p>
          <a:p>
            <a:pPr lvl="1"/>
            <a:r>
              <a:rPr lang="en-US" altLang="zh-TW" dirty="0" err="1">
                <a:highlight>
                  <a:srgbClr val="FFFF00"/>
                </a:highlight>
              </a:rPr>
              <a:t>OrbitControls.target</a:t>
            </a:r>
            <a:r>
              <a:rPr lang="zh-TW" altLang="en-US" dirty="0">
                <a:highlight>
                  <a:srgbClr val="FFFF00"/>
                </a:highlight>
              </a:rPr>
              <a:t>：鏡頭所看向的目標物件</a:t>
            </a:r>
          </a:p>
          <a:p>
            <a:pPr lvl="2"/>
            <a:r>
              <a:rPr lang="en-US" altLang="zh-TW" dirty="0" err="1"/>
              <a:t>OrbitControls.target</a:t>
            </a:r>
            <a:r>
              <a:rPr lang="en-US" altLang="zh-TW" dirty="0"/>
              <a:t> </a:t>
            </a:r>
            <a:r>
              <a:rPr lang="zh-TW" altLang="en-US" dirty="0"/>
              <a:t>是一個表示位置的 </a:t>
            </a:r>
            <a:r>
              <a:rPr lang="en-US" altLang="zh-TW" dirty="0"/>
              <a:t>Vector3</a:t>
            </a:r>
            <a:r>
              <a:rPr lang="zh-TW" altLang="en-US" dirty="0"/>
              <a:t>，用於指定鏡頭的目標。</a:t>
            </a:r>
          </a:p>
          <a:p>
            <a:pPr lvl="2"/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控制鏡頭面向目標的方式是修改 </a:t>
            </a:r>
            <a:r>
              <a:rPr lang="en-US" altLang="zh-TW" dirty="0" err="1"/>
              <a:t>camera.lookAt</a:t>
            </a:r>
            <a:r>
              <a:rPr lang="en-US" altLang="zh-TW" dirty="0"/>
              <a:t>()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F1685D-6F33-41F0-8F37-3CF31C916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C6D752-1308-4B65-8CA4-0463A9A3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465" y="3493507"/>
            <a:ext cx="2829320" cy="2391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45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很難理解對吧，那先來個實作地球天體好了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AC5CE0-835D-4798-A571-0615F3F8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49" y="1052512"/>
            <a:ext cx="2611870" cy="19775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B53F0A-46A5-4BD0-B67C-0D01C54A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1" y="1882587"/>
            <a:ext cx="7805501" cy="48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0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B53F0A-46A5-4BD0-B67C-0D01C54A9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1430139"/>
            <a:ext cx="8516470" cy="5272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553E09-5310-42F8-B328-13DE816A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2456328"/>
            <a:ext cx="6512411" cy="42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9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553E09-5310-42F8-B328-13DE816A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8" y="1306044"/>
            <a:ext cx="8240630" cy="53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85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7F0C1E-1A39-4FC0-9AD5-38CD4494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397746"/>
            <a:ext cx="12187520" cy="40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6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70C6A4-5139-460E-AAB1-C5DDE327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1272988"/>
            <a:ext cx="8691901" cy="28418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52982D-CFC7-4CDE-98A6-C8A6842E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43835"/>
            <a:ext cx="8691282" cy="26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5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9E15570-4F50-48A5-BE23-127442D0A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33500"/>
            <a:ext cx="7488260" cy="2727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011BC4-2743-43D9-910D-9FCCBCAA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30155"/>
            <a:ext cx="6965464" cy="26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8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鏡頭上下移動</a:t>
            </a:r>
            <a:r>
              <a:rPr lang="en-US" altLang="zh-TW" dirty="0"/>
              <a:t>(Pedestal up/down)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 Pedestal.html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AECF55-9F32-476F-96F3-4434026C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71" y="3935504"/>
            <a:ext cx="2453177" cy="24941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BD10297-87E3-4FCE-9495-2DF9979C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37711"/>
            <a:ext cx="9345329" cy="7621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4200A3-A333-41A0-9B27-563F50905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751152"/>
            <a:ext cx="5677692" cy="24673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1AE011E-0F11-41E6-A120-55AD7BEE4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729" y="1142438"/>
            <a:ext cx="2467319" cy="2486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00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鏡頭上下搖擺</a:t>
            </a:r>
            <a:r>
              <a:rPr lang="en-US" altLang="zh-TW" dirty="0"/>
              <a:t>(Tilt Up/Down)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 Tilt.html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0E586D-6458-43C8-B849-942F0755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5" y="1110784"/>
            <a:ext cx="2638425" cy="35270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AAEA7A-CEB4-44BA-BBD0-9FF9AA3A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37711"/>
            <a:ext cx="9345329" cy="7621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52A775-4FA2-4C5A-982D-7AF1F92DC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659773"/>
            <a:ext cx="6382641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13C104-5A07-440F-B96E-837A23A1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38" y="1170536"/>
            <a:ext cx="2124075" cy="17811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9FB39FF-D272-4DE7-9F3C-9EBF516C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5" y="1331156"/>
            <a:ext cx="8087796" cy="55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4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AmbientLight</a:t>
            </a:r>
            <a:r>
              <a:rPr lang="en-US" altLang="zh-TW" dirty="0"/>
              <a:t>(</a:t>
            </a:r>
            <a:r>
              <a:rPr lang="zh-TW" altLang="en-US" dirty="0"/>
              <a:t>環境光</a:t>
            </a:r>
            <a:r>
              <a:rPr lang="en-US" altLang="zh-TW" dirty="0"/>
              <a:t>)</a:t>
            </a:r>
            <a:r>
              <a:rPr lang="zh-TW" altLang="en-US" dirty="0"/>
              <a:t>：物體的每一個面都吸收到光。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6726" y="657530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AmbientLight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66B4B3-4F12-47FE-88E7-DE5E0C75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06" y="3492746"/>
            <a:ext cx="5542067" cy="3127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D5A266-42A3-4EB3-9FB1-ECBD41F93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75077"/>
            <a:ext cx="6420746" cy="12003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2F77836-21AE-48D8-A132-2BE5647F3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429000"/>
            <a:ext cx="2648825" cy="1613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23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DirectionalLight</a:t>
            </a:r>
            <a:r>
              <a:rPr lang="en-US" altLang="zh-TW" dirty="0"/>
              <a:t>(</a:t>
            </a:r>
            <a:r>
              <a:rPr lang="zh-TW" altLang="en-US" dirty="0"/>
              <a:t>平行光</a:t>
            </a:r>
            <a:r>
              <a:rPr lang="en-US" altLang="zh-TW" dirty="0"/>
              <a:t>)</a:t>
            </a:r>
            <a:r>
              <a:rPr lang="zh-TW" altLang="en-US" dirty="0"/>
              <a:t>：由一個方向發光，會分成迎光與背光面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60" y="428776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DirectionalLight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65CFF82-14E7-477C-B5E5-B4299EBFA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035" y="2190750"/>
            <a:ext cx="3440876" cy="207120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50" y="2190750"/>
            <a:ext cx="4441100" cy="1480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0A6004-1A83-4794-BEFA-A2D5A21EE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744" y="3800269"/>
            <a:ext cx="8221222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04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PointLight</a:t>
            </a:r>
            <a:r>
              <a:rPr lang="en-US" altLang="zh-TW" dirty="0"/>
              <a:t>(</a:t>
            </a:r>
            <a:r>
              <a:rPr lang="zh-TW" altLang="en-US" dirty="0"/>
              <a:t>點光</a:t>
            </a:r>
            <a:r>
              <a:rPr lang="en-US" altLang="zh-TW" dirty="0"/>
              <a:t>)</a:t>
            </a:r>
            <a:r>
              <a:rPr lang="zh-TW" altLang="en-US" dirty="0"/>
              <a:t>：由一個點發光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4714" y="651659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PointLight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6344" y="2196283"/>
            <a:ext cx="2992776" cy="1480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352275-2A3D-4B5C-9352-538C69ED6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9575" y="973383"/>
            <a:ext cx="4086225" cy="27444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F185ED-ED2B-4DFA-BD7B-D8E420589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757460"/>
            <a:ext cx="8892890" cy="30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RectAreaLight</a:t>
            </a:r>
            <a:r>
              <a:rPr lang="en-US" altLang="zh-TW" dirty="0"/>
              <a:t>(</a:t>
            </a:r>
            <a:r>
              <a:rPr lang="zh-TW" altLang="en-US" dirty="0"/>
              <a:t>區域光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對於被投影到的面來說，光的方向一樣</a:t>
            </a:r>
            <a:endParaRPr lang="en-US" altLang="zh-TW" dirty="0"/>
          </a:p>
          <a:p>
            <a:pPr lvl="1"/>
            <a:r>
              <a:rPr lang="zh-TW" altLang="en-US" dirty="0"/>
              <a:t>對於另一面，光的方向不同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4714" y="651659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RectAreaLight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359" y="3780033"/>
            <a:ext cx="2992776" cy="139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14ED76-FFC8-44EB-928F-500EC7D0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9" y="994520"/>
            <a:ext cx="5298251" cy="27269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39212D3-7FA5-4E4F-85D1-FF6963A5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751986"/>
            <a:ext cx="8306959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82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HemisphereLight</a:t>
            </a:r>
            <a:r>
              <a:rPr lang="en-US" altLang="zh-TW" dirty="0"/>
              <a:t>(</a:t>
            </a:r>
            <a:r>
              <a:rPr lang="zh-TW" altLang="en-US" dirty="0"/>
              <a:t>半圓球的光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zh-TW" altLang="en-US" dirty="0"/>
              <a:t>光從上下出發</a:t>
            </a:r>
            <a:endParaRPr lang="en-US" altLang="zh-TW" dirty="0"/>
          </a:p>
          <a:p>
            <a:pPr lvl="1"/>
            <a:r>
              <a:rPr lang="zh-TW" altLang="en-US" dirty="0"/>
              <a:t>相當於天空跟地面發光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30354" y="649465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HemisphereLight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630" y="3285692"/>
            <a:ext cx="3563515" cy="2086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F42FAC-2B5F-46D3-A975-633FC513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1299966"/>
            <a:ext cx="4935227" cy="36769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C3283C-4AD5-4E34-A936-2186435F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467350"/>
            <a:ext cx="10230192" cy="13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32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AC738C-EF78-4397-86BD-FF0D1A20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62125"/>
            <a:ext cx="7794276" cy="50387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09729E-8A02-4E8B-8A8F-6A6EF9D6A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801" y="1011484"/>
            <a:ext cx="4539106" cy="27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9195E5-33AC-47B8-BC1D-449E6E2B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53" y="145705"/>
            <a:ext cx="8218854" cy="66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1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75E780-EC18-4146-B08C-2BC3FFD2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719407"/>
            <a:ext cx="11456334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5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E6653B-92B7-4D97-BEFE-8230D705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38733"/>
            <a:ext cx="10029825" cy="372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54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FD02B55-A8A5-42CA-9341-78530902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951610"/>
            <a:ext cx="7791450" cy="293459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61A6C50-0DE3-4FFB-BA73-00124DD6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6200"/>
            <a:ext cx="8667750" cy="2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8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223D53-4A3C-4C06-9306-E3475058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3993"/>
            <a:ext cx="11952992" cy="34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26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DA16E5-26BB-4BFD-950E-B8BC1CF0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723789"/>
            <a:ext cx="12422510" cy="30672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8D03D6D-1A61-4AC2-818C-A73F7BB5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4385028"/>
            <a:ext cx="6677025" cy="24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4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</p:spTree>
    <p:extLst>
      <p:ext uri="{BB962C8B-B14F-4D97-AF65-F5344CB8AC3E}">
        <p14:creationId xmlns:p14="http://schemas.microsoft.com/office/powerpoint/2010/main" val="34964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F0BEE3-16BB-494A-9FBD-A14BE806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54410"/>
            <a:ext cx="11508389" cy="42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Camera</a:t>
            </a:r>
            <a:r>
              <a:rPr lang="zh-TW" altLang="en-US" dirty="0"/>
              <a:t>主要分為</a:t>
            </a:r>
            <a:r>
              <a:rPr lang="en-US" altLang="zh-TW" dirty="0" err="1"/>
              <a:t>PerspectiveCamera</a:t>
            </a:r>
            <a:r>
              <a:rPr lang="en-US" altLang="zh-TW" dirty="0"/>
              <a:t>(</a:t>
            </a:r>
            <a:r>
              <a:rPr lang="zh-TW" altLang="en-US" dirty="0"/>
              <a:t>有透視</a:t>
            </a:r>
            <a:r>
              <a:rPr lang="en-US" altLang="zh-TW" dirty="0"/>
              <a:t>)</a:t>
            </a:r>
            <a:r>
              <a:rPr lang="zh-TW" altLang="en-US" dirty="0"/>
              <a:t>跟</a:t>
            </a:r>
            <a:r>
              <a:rPr lang="en-US" altLang="zh-TW" dirty="0" err="1"/>
              <a:t>OrthographicCamera</a:t>
            </a:r>
            <a:r>
              <a:rPr lang="en-US" altLang="zh-TW" dirty="0"/>
              <a:t>(</a:t>
            </a:r>
            <a:r>
              <a:rPr lang="zh-TW" altLang="en-US" dirty="0"/>
              <a:t>無透視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以手機鏡頭為例</a:t>
            </a:r>
            <a:endParaRPr lang="en-US" altLang="zh-TW" dirty="0"/>
          </a:p>
          <a:p>
            <a:pPr lvl="1"/>
            <a:r>
              <a:rPr lang="zh-TW" altLang="en-US" dirty="0"/>
              <a:t>長焦：呈現範圍小，但遠方細節也相當清楚</a:t>
            </a:r>
            <a:endParaRPr lang="en-US" altLang="zh-TW" dirty="0"/>
          </a:p>
          <a:p>
            <a:pPr lvl="1"/>
            <a:r>
              <a:rPr lang="zh-TW" altLang="en-US" dirty="0"/>
              <a:t>廣角：一個鏡頭越廣角，呈現的畫面就越廣</a:t>
            </a:r>
            <a:endParaRPr lang="en-US" altLang="zh-TW" dirty="0"/>
          </a:p>
          <a:p>
            <a:pPr lvl="1"/>
            <a:r>
              <a:rPr lang="zh-TW" altLang="en-US" dirty="0"/>
              <a:t>超級廣角：廣角鏡頭的四角錐範圍相當大</a:t>
            </a:r>
            <a:r>
              <a:rPr lang="en-US" altLang="zh-TW" dirty="0"/>
              <a:t>,</a:t>
            </a:r>
            <a:r>
              <a:rPr lang="zh-TW" altLang="en-US" dirty="0"/>
              <a:t>然而邊緣都會扭曲。</a:t>
            </a:r>
            <a:endParaRPr lang="en-US" altLang="zh-TW" dirty="0"/>
          </a:p>
          <a:p>
            <a:r>
              <a:rPr lang="zh-TW" altLang="en-US" dirty="0"/>
              <a:t>而這個變化差距就稱作</a:t>
            </a:r>
            <a:r>
              <a:rPr lang="en-US" altLang="zh-TW" dirty="0"/>
              <a:t>Field of View</a:t>
            </a:r>
            <a:r>
              <a:rPr lang="zh-TW" altLang="en-US" dirty="0"/>
              <a:t>，也就是視野的範圍。</a:t>
            </a:r>
            <a:endParaRPr lang="en-US" altLang="zh-TW" dirty="0"/>
          </a:p>
          <a:p>
            <a:r>
              <a:rPr lang="en-US" altLang="zh-TW" dirty="0" err="1"/>
              <a:t>PerspectiveCamera</a:t>
            </a:r>
            <a:r>
              <a:rPr lang="zh-TW" altLang="en-US" dirty="0"/>
              <a:t>的四個參數</a:t>
            </a:r>
            <a:endParaRPr lang="en-US" altLang="zh-TW" dirty="0"/>
          </a:p>
          <a:p>
            <a:pPr lvl="1"/>
            <a:r>
              <a:rPr lang="en-US" altLang="zh-TW" dirty="0" err="1"/>
              <a:t>Fov</a:t>
            </a:r>
            <a:r>
              <a:rPr lang="zh-TW" altLang="en-US" dirty="0"/>
              <a:t>：視野範圍</a:t>
            </a:r>
            <a:endParaRPr lang="en-US" altLang="zh-TW" dirty="0"/>
          </a:p>
          <a:p>
            <a:pPr lvl="1"/>
            <a:r>
              <a:rPr lang="en-US" altLang="zh-TW" dirty="0"/>
              <a:t>Aspect</a:t>
            </a:r>
            <a:r>
              <a:rPr lang="zh-TW" altLang="en-US" dirty="0"/>
              <a:t>：畫面的高寬度</a:t>
            </a:r>
            <a:endParaRPr lang="en-US" altLang="zh-TW" dirty="0"/>
          </a:p>
          <a:p>
            <a:pPr lvl="1"/>
            <a:r>
              <a:rPr lang="en-US" altLang="zh-TW" dirty="0"/>
              <a:t>Far</a:t>
            </a:r>
            <a:r>
              <a:rPr lang="zh-TW" altLang="en-US" dirty="0"/>
              <a:t>、</a:t>
            </a:r>
            <a:r>
              <a:rPr lang="en-US" altLang="zh-TW" dirty="0"/>
              <a:t>near</a:t>
            </a:r>
            <a:r>
              <a:rPr lang="zh-TW" altLang="en-US" dirty="0"/>
              <a:t>：鏡頭最遠可以捕捉到的範圍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69803C-5DE8-4674-AB8C-F38DDB16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647" y="1079828"/>
            <a:ext cx="2726564" cy="21917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8A8E49-F49D-4C28-BF33-853CD5440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490" y="3492746"/>
            <a:ext cx="5912224" cy="2858227"/>
          </a:xfrm>
          <a:prstGeom prst="rect">
            <a:avLst/>
          </a:prstGeom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14C5ED36-4505-48E8-8561-40411F3AB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5430" y="653415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Fov</a:t>
            </a:r>
            <a:r>
              <a:rPr lang="zh-TW" altLang="en-US" dirty="0"/>
              <a:t>效果說明</a:t>
            </a:r>
          </a:p>
        </p:txBody>
      </p:sp>
    </p:spTree>
    <p:extLst>
      <p:ext uri="{BB962C8B-B14F-4D97-AF65-F5344CB8AC3E}">
        <p14:creationId xmlns:p14="http://schemas.microsoft.com/office/powerpoint/2010/main" val="267168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3D</a:t>
            </a:r>
            <a:r>
              <a:rPr lang="zh-TW" altLang="en-US" dirty="0"/>
              <a:t>的世界裡，一個物體底下可以有多個物體組成</a:t>
            </a:r>
            <a:r>
              <a:rPr lang="en-US" altLang="zh-TW" dirty="0"/>
              <a:t>,</a:t>
            </a:r>
            <a:r>
              <a:rPr lang="zh-TW" altLang="en-US" dirty="0"/>
              <a:t>形成巢狀結構。</a:t>
            </a:r>
            <a:endParaRPr lang="en-US" altLang="zh-TW" dirty="0"/>
          </a:p>
          <a:p>
            <a:r>
              <a:rPr lang="zh-TW" altLang="en-US" sz="1600" dirty="0"/>
              <a:t>物體（例如 </a:t>
            </a:r>
            <a:r>
              <a:rPr lang="en-US" altLang="zh-TW" sz="1600" dirty="0"/>
              <a:t>Mesh </a:t>
            </a:r>
            <a:r>
              <a:rPr lang="zh-TW" altLang="en-US" sz="1600" dirty="0"/>
              <a:t>或 </a:t>
            </a:r>
            <a:r>
              <a:rPr lang="en-US" altLang="zh-TW" sz="1600" dirty="0"/>
              <a:t>Group</a:t>
            </a:r>
            <a:r>
              <a:rPr lang="zh-TW" altLang="en-US" sz="1600" dirty="0"/>
              <a:t>）可以包含多個子物體，組成樹狀結構。</a:t>
            </a:r>
            <a:endParaRPr lang="en-US" altLang="zh-TW" sz="1600" dirty="0"/>
          </a:p>
          <a:p>
            <a:r>
              <a:rPr lang="zh-TW" altLang="en-US" sz="1600" dirty="0"/>
              <a:t>每個物體</a:t>
            </a:r>
            <a:r>
              <a:rPr lang="en-US" altLang="zh-TW" sz="1600" dirty="0"/>
              <a:t>(Mesh)</a:t>
            </a:r>
            <a:r>
              <a:rPr lang="zh-TW" altLang="en-US" sz="1600" dirty="0"/>
              <a:t>都有</a:t>
            </a:r>
            <a:r>
              <a:rPr lang="en-US" altLang="zh-TW" sz="1600" dirty="0"/>
              <a:t>position</a:t>
            </a:r>
            <a:r>
              <a:rPr lang="zh-TW" altLang="en-US" sz="1600" dirty="0"/>
              <a:t>、</a:t>
            </a:r>
            <a:r>
              <a:rPr lang="en-US" altLang="zh-TW" sz="1600" dirty="0"/>
              <a:t>rotate</a:t>
            </a:r>
            <a:r>
              <a:rPr lang="zh-TW" altLang="en-US" sz="1600" dirty="0"/>
              <a:t>、</a:t>
            </a:r>
            <a:r>
              <a:rPr lang="en-US" altLang="zh-TW" sz="1600" dirty="0"/>
              <a:t>scale</a:t>
            </a:r>
          </a:p>
          <a:p>
            <a:r>
              <a:rPr lang="zh-TW" altLang="en-US" sz="1600" dirty="0"/>
              <a:t>父節點的變化會影響子節點</a:t>
            </a:r>
            <a:endParaRPr lang="en-US" altLang="zh-TW" sz="1600" dirty="0"/>
          </a:p>
          <a:p>
            <a:pPr lvl="1"/>
            <a:r>
              <a:rPr lang="en-US" altLang="zh-TW" sz="1600" dirty="0"/>
              <a:t>Scene</a:t>
            </a:r>
            <a:r>
              <a:rPr lang="zh-TW" altLang="en-US" sz="1600" dirty="0"/>
              <a:t>（場景）作為根節點。</a:t>
            </a:r>
            <a:endParaRPr lang="en-US" altLang="zh-TW" sz="1600" dirty="0"/>
          </a:p>
          <a:p>
            <a:pPr lvl="1"/>
            <a:r>
              <a:rPr lang="en-US" altLang="zh-TW" sz="1600" dirty="0"/>
              <a:t>Group </a:t>
            </a:r>
            <a:r>
              <a:rPr lang="zh-TW" altLang="en-US" sz="1600" dirty="0"/>
              <a:t>作為父節點，</a:t>
            </a:r>
            <a:r>
              <a:rPr lang="en-US" altLang="zh-TW" sz="1600" dirty="0"/>
              <a:t>Mesh </a:t>
            </a:r>
            <a:r>
              <a:rPr lang="zh-TW" altLang="en-US" sz="1600" dirty="0"/>
              <a:t>作為子節點。</a:t>
            </a:r>
            <a:endParaRPr lang="en-US" altLang="zh-TW" sz="1600" dirty="0"/>
          </a:p>
          <a:p>
            <a:r>
              <a:rPr lang="zh-TW" altLang="en-US" sz="1600" dirty="0"/>
              <a:t>空間的相對性：</a:t>
            </a:r>
            <a:endParaRPr lang="en-US" altLang="zh-TW" sz="1600" dirty="0"/>
          </a:p>
          <a:p>
            <a:pPr lvl="1"/>
            <a:r>
              <a:rPr lang="en-US" altLang="zh-TW" sz="1600" dirty="0"/>
              <a:t>Local Space</a:t>
            </a:r>
            <a:r>
              <a:rPr lang="zh-TW" altLang="en-US" sz="1600" dirty="0"/>
              <a:t>（局部空間）：子物體的座標是相對於父物體的</a:t>
            </a:r>
            <a:endParaRPr lang="en-US" altLang="zh-TW" sz="1600" dirty="0"/>
          </a:p>
          <a:p>
            <a:pPr lvl="1"/>
            <a:r>
              <a:rPr lang="en-US" altLang="zh-TW" sz="1600" dirty="0"/>
              <a:t>World Space</a:t>
            </a:r>
            <a:r>
              <a:rPr lang="zh-TW" altLang="en-US" sz="1600" dirty="0"/>
              <a:t>（世界空間）：世界空間是相對於整個場景的絕對座標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E9396D-4431-4437-8D78-3C75A8E3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52" y="1366549"/>
            <a:ext cx="5035510" cy="29544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57A50A-36A0-40D1-8F84-A9F390DE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19" y="4474709"/>
            <a:ext cx="2760486" cy="21827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F76F32-051A-4308-B065-A6A2F4688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71" y="4413239"/>
            <a:ext cx="2860791" cy="22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8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BABC8A-4A63-4ABE-B8F8-622A11384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>
          <a:xfrm>
            <a:off x="7216588" y="1096775"/>
            <a:ext cx="4753815" cy="26384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E138BC6-0D2D-45D3-9355-903338AE4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24535"/>
            <a:ext cx="7064139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9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213BE3-D3D2-4AD3-9DAA-142229CB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91923"/>
            <a:ext cx="11829361" cy="34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1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1293</Words>
  <Application>Microsoft Office PowerPoint</Application>
  <PresentationFormat>寬螢幕</PresentationFormat>
  <Paragraphs>164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Three.js、WebGL 與 OpenGL 的關係</vt:lpstr>
      <vt:lpstr>如何起頭three.js</vt:lpstr>
      <vt:lpstr>如何起頭three.js</vt:lpstr>
      <vt:lpstr>如何起頭three.js</vt:lpstr>
      <vt:lpstr>如何起頭three.js</vt:lpstr>
      <vt:lpstr>Three.js空間座標</vt:lpstr>
      <vt:lpstr>Three.js空間座標</vt:lpstr>
      <vt:lpstr>Three.js空間座標</vt:lpstr>
      <vt:lpstr>Three.js空間座標</vt:lpstr>
      <vt:lpstr>Three.js矩陣</vt:lpstr>
      <vt:lpstr>Three.js矩陣</vt:lpstr>
      <vt:lpstr>Three.js矩陣</vt:lpstr>
      <vt:lpstr>Three.js矩陣</vt:lpstr>
      <vt:lpstr>Three.js矩陣</vt:lpstr>
      <vt:lpstr>歐拉角跟四元數</vt:lpstr>
      <vt:lpstr>歐拉角跟四元數</vt:lpstr>
      <vt:lpstr>歐拉角跟四元數</vt:lpstr>
      <vt:lpstr>歐拉角跟四元數</vt:lpstr>
      <vt:lpstr>歐拉角跟四元數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120</cp:revision>
  <dcterms:created xsi:type="dcterms:W3CDTF">2025-01-25T05:26:28Z</dcterms:created>
  <dcterms:modified xsi:type="dcterms:W3CDTF">2025-01-27T07:00:29Z</dcterms:modified>
</cp:coreProperties>
</file>